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6"/>
  </p:handoutMasterIdLst>
  <p:sldIdLst>
    <p:sldId id="260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70" r:id="rId10"/>
    <p:sldId id="271" r:id="rId11"/>
    <p:sldId id="272" r:id="rId12"/>
    <p:sldId id="267" r:id="rId13"/>
    <p:sldId id="268" r:id="rId14"/>
    <p:sldId id="269" r:id="rId15"/>
  </p:sldIdLst>
  <p:sldSz cx="3346450" cy="197485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4" userDrawn="1">
          <p15:clr>
            <a:srgbClr val="A4A3A4"/>
          </p15:clr>
        </p15:guide>
        <p15:guide id="2" pos="94" userDrawn="1">
          <p15:clr>
            <a:srgbClr val="A4A3A4"/>
          </p15:clr>
        </p15:guide>
        <p15:guide id="3" pos="2014" userDrawn="1">
          <p15:clr>
            <a:srgbClr val="A4A3A4"/>
          </p15:clr>
        </p15:guide>
        <p15:guide id="4" orient="horz" pos="11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97" autoAdjust="0"/>
    <p:restoredTop sz="94660"/>
  </p:normalViewPr>
  <p:slideViewPr>
    <p:cSldViewPr snapToGrid="0" showGuides="1">
      <p:cViewPr varScale="1">
        <p:scale>
          <a:sx n="222" d="100"/>
          <a:sy n="222" d="100"/>
        </p:scale>
        <p:origin x="1044" y="168"/>
      </p:cViewPr>
      <p:guideLst>
        <p:guide orient="horz" pos="94"/>
        <p:guide pos="94"/>
        <p:guide pos="2014"/>
        <p:guide orient="horz" pos="11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FF5CDEE0-1680-4A25-AE6D-EFC094972976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2438FBE8-A93E-402C-AB26-556F62DB3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071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306" y="323199"/>
            <a:ext cx="2509838" cy="687540"/>
          </a:xfrm>
        </p:spPr>
        <p:txBody>
          <a:bodyPr anchor="b"/>
          <a:lstStyle>
            <a:lvl1pPr algn="ctr">
              <a:defRPr sz="1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8306" y="1037254"/>
            <a:ext cx="2509838" cy="476798"/>
          </a:xfrm>
        </p:spPr>
        <p:txBody>
          <a:bodyPr/>
          <a:lstStyle>
            <a:lvl1pPr marL="0" indent="0" algn="ctr">
              <a:buNone/>
              <a:defRPr sz="659"/>
            </a:lvl1pPr>
            <a:lvl2pPr marL="125501" indent="0" algn="ctr">
              <a:buNone/>
              <a:defRPr sz="549"/>
            </a:lvl2pPr>
            <a:lvl3pPr marL="251003" indent="0" algn="ctr">
              <a:buNone/>
              <a:defRPr sz="494"/>
            </a:lvl3pPr>
            <a:lvl4pPr marL="376504" indent="0" algn="ctr">
              <a:buNone/>
              <a:defRPr sz="439"/>
            </a:lvl4pPr>
            <a:lvl5pPr marL="502006" indent="0" algn="ctr">
              <a:buNone/>
              <a:defRPr sz="439"/>
            </a:lvl5pPr>
            <a:lvl6pPr marL="627507" indent="0" algn="ctr">
              <a:buNone/>
              <a:defRPr sz="439"/>
            </a:lvl6pPr>
            <a:lvl7pPr marL="753008" indent="0" algn="ctr">
              <a:buNone/>
              <a:defRPr sz="439"/>
            </a:lvl7pPr>
            <a:lvl8pPr marL="878510" indent="0" algn="ctr">
              <a:buNone/>
              <a:defRPr sz="439"/>
            </a:lvl8pPr>
            <a:lvl9pPr marL="1004011" indent="0" algn="ctr">
              <a:buNone/>
              <a:defRPr sz="43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53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1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94803" y="105143"/>
            <a:ext cx="721578" cy="16735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0069" y="105143"/>
            <a:ext cx="2122904" cy="167359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07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6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326" y="492341"/>
            <a:ext cx="2886313" cy="821483"/>
          </a:xfrm>
        </p:spPr>
        <p:txBody>
          <a:bodyPr anchor="b"/>
          <a:lstStyle>
            <a:lvl1pPr>
              <a:defRPr sz="16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326" y="1321596"/>
            <a:ext cx="2886313" cy="431998"/>
          </a:xfrm>
        </p:spPr>
        <p:txBody>
          <a:bodyPr/>
          <a:lstStyle>
            <a:lvl1pPr marL="0" indent="0">
              <a:buNone/>
              <a:defRPr sz="659">
                <a:solidFill>
                  <a:schemeClr val="tx1">
                    <a:tint val="75000"/>
                  </a:schemeClr>
                </a:solidFill>
              </a:defRPr>
            </a:lvl1pPr>
            <a:lvl2pPr marL="125501" indent="0">
              <a:buNone/>
              <a:defRPr sz="549">
                <a:solidFill>
                  <a:schemeClr val="tx1">
                    <a:tint val="75000"/>
                  </a:schemeClr>
                </a:solidFill>
              </a:defRPr>
            </a:lvl2pPr>
            <a:lvl3pPr marL="251003" indent="0">
              <a:buNone/>
              <a:defRPr sz="494">
                <a:solidFill>
                  <a:schemeClr val="tx1">
                    <a:tint val="75000"/>
                  </a:schemeClr>
                </a:solidFill>
              </a:defRPr>
            </a:lvl3pPr>
            <a:lvl4pPr marL="376504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4pPr>
            <a:lvl5pPr marL="502006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5pPr>
            <a:lvl6pPr marL="627507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6pPr>
            <a:lvl7pPr marL="753008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7pPr>
            <a:lvl8pPr marL="878510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8pPr>
            <a:lvl9pPr marL="1004011" indent="0">
              <a:buNone/>
              <a:defRPr sz="43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3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069" y="525712"/>
            <a:ext cx="1422241" cy="12530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94140" y="525712"/>
            <a:ext cx="1422241" cy="12530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18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504" y="105143"/>
            <a:ext cx="2886313" cy="381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504" y="484113"/>
            <a:ext cx="1415705" cy="237256"/>
          </a:xfrm>
        </p:spPr>
        <p:txBody>
          <a:bodyPr anchor="b"/>
          <a:lstStyle>
            <a:lvl1pPr marL="0" indent="0">
              <a:buNone/>
              <a:defRPr sz="659" b="1"/>
            </a:lvl1pPr>
            <a:lvl2pPr marL="125501" indent="0">
              <a:buNone/>
              <a:defRPr sz="549" b="1"/>
            </a:lvl2pPr>
            <a:lvl3pPr marL="251003" indent="0">
              <a:buNone/>
              <a:defRPr sz="494" b="1"/>
            </a:lvl3pPr>
            <a:lvl4pPr marL="376504" indent="0">
              <a:buNone/>
              <a:defRPr sz="439" b="1"/>
            </a:lvl4pPr>
            <a:lvl5pPr marL="502006" indent="0">
              <a:buNone/>
              <a:defRPr sz="439" b="1"/>
            </a:lvl5pPr>
            <a:lvl6pPr marL="627507" indent="0">
              <a:buNone/>
              <a:defRPr sz="439" b="1"/>
            </a:lvl6pPr>
            <a:lvl7pPr marL="753008" indent="0">
              <a:buNone/>
              <a:defRPr sz="439" b="1"/>
            </a:lvl7pPr>
            <a:lvl8pPr marL="878510" indent="0">
              <a:buNone/>
              <a:defRPr sz="439" b="1"/>
            </a:lvl8pPr>
            <a:lvl9pPr marL="1004011" indent="0">
              <a:buNone/>
              <a:defRPr sz="4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0504" y="721369"/>
            <a:ext cx="1415705" cy="1061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94140" y="484113"/>
            <a:ext cx="1422677" cy="237256"/>
          </a:xfrm>
        </p:spPr>
        <p:txBody>
          <a:bodyPr anchor="b"/>
          <a:lstStyle>
            <a:lvl1pPr marL="0" indent="0">
              <a:buNone/>
              <a:defRPr sz="659" b="1"/>
            </a:lvl1pPr>
            <a:lvl2pPr marL="125501" indent="0">
              <a:buNone/>
              <a:defRPr sz="549" b="1"/>
            </a:lvl2pPr>
            <a:lvl3pPr marL="251003" indent="0">
              <a:buNone/>
              <a:defRPr sz="494" b="1"/>
            </a:lvl3pPr>
            <a:lvl4pPr marL="376504" indent="0">
              <a:buNone/>
              <a:defRPr sz="439" b="1"/>
            </a:lvl4pPr>
            <a:lvl5pPr marL="502006" indent="0">
              <a:buNone/>
              <a:defRPr sz="439" b="1"/>
            </a:lvl5pPr>
            <a:lvl6pPr marL="627507" indent="0">
              <a:buNone/>
              <a:defRPr sz="439" b="1"/>
            </a:lvl6pPr>
            <a:lvl7pPr marL="753008" indent="0">
              <a:buNone/>
              <a:defRPr sz="439" b="1"/>
            </a:lvl7pPr>
            <a:lvl8pPr marL="878510" indent="0">
              <a:buNone/>
              <a:defRPr sz="439" b="1"/>
            </a:lvl8pPr>
            <a:lvl9pPr marL="1004011" indent="0">
              <a:buNone/>
              <a:defRPr sz="43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94140" y="721369"/>
            <a:ext cx="1422677" cy="1061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58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70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56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505" y="131657"/>
            <a:ext cx="1079317" cy="460798"/>
          </a:xfrm>
        </p:spPr>
        <p:txBody>
          <a:bodyPr anchor="b"/>
          <a:lstStyle>
            <a:lvl1pPr>
              <a:defRPr sz="8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2677" y="284342"/>
            <a:ext cx="1694140" cy="1403423"/>
          </a:xfrm>
        </p:spPr>
        <p:txBody>
          <a:bodyPr/>
          <a:lstStyle>
            <a:lvl1pPr>
              <a:defRPr sz="878"/>
            </a:lvl1pPr>
            <a:lvl2pPr>
              <a:defRPr sz="769"/>
            </a:lvl2pPr>
            <a:lvl3pPr>
              <a:defRPr sz="659"/>
            </a:lvl3pPr>
            <a:lvl4pPr>
              <a:defRPr sz="549"/>
            </a:lvl4pPr>
            <a:lvl5pPr>
              <a:defRPr sz="549"/>
            </a:lvl5pPr>
            <a:lvl6pPr>
              <a:defRPr sz="549"/>
            </a:lvl6pPr>
            <a:lvl7pPr>
              <a:defRPr sz="549"/>
            </a:lvl7pPr>
            <a:lvl8pPr>
              <a:defRPr sz="549"/>
            </a:lvl8pPr>
            <a:lvl9pPr>
              <a:defRPr sz="54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0505" y="592455"/>
            <a:ext cx="1079317" cy="1097596"/>
          </a:xfrm>
        </p:spPr>
        <p:txBody>
          <a:bodyPr/>
          <a:lstStyle>
            <a:lvl1pPr marL="0" indent="0">
              <a:buNone/>
              <a:defRPr sz="439"/>
            </a:lvl1pPr>
            <a:lvl2pPr marL="125501" indent="0">
              <a:buNone/>
              <a:defRPr sz="384"/>
            </a:lvl2pPr>
            <a:lvl3pPr marL="251003" indent="0">
              <a:buNone/>
              <a:defRPr sz="329"/>
            </a:lvl3pPr>
            <a:lvl4pPr marL="376504" indent="0">
              <a:buNone/>
              <a:defRPr sz="275"/>
            </a:lvl4pPr>
            <a:lvl5pPr marL="502006" indent="0">
              <a:buNone/>
              <a:defRPr sz="275"/>
            </a:lvl5pPr>
            <a:lvl6pPr marL="627507" indent="0">
              <a:buNone/>
              <a:defRPr sz="275"/>
            </a:lvl6pPr>
            <a:lvl7pPr marL="753008" indent="0">
              <a:buNone/>
              <a:defRPr sz="275"/>
            </a:lvl7pPr>
            <a:lvl8pPr marL="878510" indent="0">
              <a:buNone/>
              <a:defRPr sz="275"/>
            </a:lvl8pPr>
            <a:lvl9pPr marL="1004011" indent="0">
              <a:buNone/>
              <a:defRPr sz="2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15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505" y="131657"/>
            <a:ext cx="1079317" cy="460798"/>
          </a:xfrm>
        </p:spPr>
        <p:txBody>
          <a:bodyPr anchor="b"/>
          <a:lstStyle>
            <a:lvl1pPr>
              <a:defRPr sz="8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22677" y="284342"/>
            <a:ext cx="1694140" cy="1403423"/>
          </a:xfrm>
        </p:spPr>
        <p:txBody>
          <a:bodyPr anchor="t"/>
          <a:lstStyle>
            <a:lvl1pPr marL="0" indent="0">
              <a:buNone/>
              <a:defRPr sz="878"/>
            </a:lvl1pPr>
            <a:lvl2pPr marL="125501" indent="0">
              <a:buNone/>
              <a:defRPr sz="769"/>
            </a:lvl2pPr>
            <a:lvl3pPr marL="251003" indent="0">
              <a:buNone/>
              <a:defRPr sz="659"/>
            </a:lvl3pPr>
            <a:lvl4pPr marL="376504" indent="0">
              <a:buNone/>
              <a:defRPr sz="549"/>
            </a:lvl4pPr>
            <a:lvl5pPr marL="502006" indent="0">
              <a:buNone/>
              <a:defRPr sz="549"/>
            </a:lvl5pPr>
            <a:lvl6pPr marL="627507" indent="0">
              <a:buNone/>
              <a:defRPr sz="549"/>
            </a:lvl6pPr>
            <a:lvl7pPr marL="753008" indent="0">
              <a:buNone/>
              <a:defRPr sz="549"/>
            </a:lvl7pPr>
            <a:lvl8pPr marL="878510" indent="0">
              <a:buNone/>
              <a:defRPr sz="549"/>
            </a:lvl8pPr>
            <a:lvl9pPr marL="1004011" indent="0">
              <a:buNone/>
              <a:defRPr sz="54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0505" y="592455"/>
            <a:ext cx="1079317" cy="1097596"/>
          </a:xfrm>
        </p:spPr>
        <p:txBody>
          <a:bodyPr/>
          <a:lstStyle>
            <a:lvl1pPr marL="0" indent="0">
              <a:buNone/>
              <a:defRPr sz="439"/>
            </a:lvl1pPr>
            <a:lvl2pPr marL="125501" indent="0">
              <a:buNone/>
              <a:defRPr sz="384"/>
            </a:lvl2pPr>
            <a:lvl3pPr marL="251003" indent="0">
              <a:buNone/>
              <a:defRPr sz="329"/>
            </a:lvl3pPr>
            <a:lvl4pPr marL="376504" indent="0">
              <a:buNone/>
              <a:defRPr sz="275"/>
            </a:lvl4pPr>
            <a:lvl5pPr marL="502006" indent="0">
              <a:buNone/>
              <a:defRPr sz="275"/>
            </a:lvl5pPr>
            <a:lvl6pPr marL="627507" indent="0">
              <a:buNone/>
              <a:defRPr sz="275"/>
            </a:lvl6pPr>
            <a:lvl7pPr marL="753008" indent="0">
              <a:buNone/>
              <a:defRPr sz="275"/>
            </a:lvl7pPr>
            <a:lvl8pPr marL="878510" indent="0">
              <a:buNone/>
              <a:defRPr sz="275"/>
            </a:lvl8pPr>
            <a:lvl9pPr marL="1004011" indent="0">
              <a:buNone/>
              <a:defRPr sz="2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26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0069" y="105143"/>
            <a:ext cx="2886313" cy="381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0069" y="525712"/>
            <a:ext cx="2886313" cy="1253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0069" y="1830394"/>
            <a:ext cx="752951" cy="105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98B75-25DC-48CA-883A-458641A395BF}" type="datetimeFigureOut">
              <a:rPr lang="en-US" smtClean="0"/>
              <a:t>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8512" y="1830394"/>
            <a:ext cx="1129427" cy="105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63430" y="1830394"/>
            <a:ext cx="752951" cy="105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08B16-932E-489B-8C2D-20C4A5CF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14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1003" rtl="0" eaLnBrk="1" latinLnBrk="0" hangingPunct="1">
        <a:lnSpc>
          <a:spcPct val="90000"/>
        </a:lnSpc>
        <a:spcBef>
          <a:spcPct val="0"/>
        </a:spcBef>
        <a:buNone/>
        <a:defRPr sz="12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751" indent="-62751" algn="l" defTabSz="251003" rtl="0" eaLnBrk="1" latinLnBrk="0" hangingPunct="1">
        <a:lnSpc>
          <a:spcPct val="90000"/>
        </a:lnSpc>
        <a:spcBef>
          <a:spcPts val="275"/>
        </a:spcBef>
        <a:buFont typeface="Arial" panose="020B0604020202020204" pitchFamily="34" charset="0"/>
        <a:buChar char="•"/>
        <a:defRPr sz="769" kern="1200">
          <a:solidFill>
            <a:schemeClr val="tx1"/>
          </a:solidFill>
          <a:latin typeface="+mn-lt"/>
          <a:ea typeface="+mn-ea"/>
          <a:cs typeface="+mn-cs"/>
        </a:defRPr>
      </a:lvl1pPr>
      <a:lvl2pPr marL="188252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659" kern="1200">
          <a:solidFill>
            <a:schemeClr val="tx1"/>
          </a:solidFill>
          <a:latin typeface="+mn-lt"/>
          <a:ea typeface="+mn-ea"/>
          <a:cs typeface="+mn-cs"/>
        </a:defRPr>
      </a:lvl2pPr>
      <a:lvl3pPr marL="313754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549" kern="1200">
          <a:solidFill>
            <a:schemeClr val="tx1"/>
          </a:solidFill>
          <a:latin typeface="+mn-lt"/>
          <a:ea typeface="+mn-ea"/>
          <a:cs typeface="+mn-cs"/>
        </a:defRPr>
      </a:lvl3pPr>
      <a:lvl4pPr marL="439255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4pPr>
      <a:lvl5pPr marL="564756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5pPr>
      <a:lvl6pPr marL="690258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6pPr>
      <a:lvl7pPr marL="815759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7pPr>
      <a:lvl8pPr marL="941261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8pPr>
      <a:lvl9pPr marL="1066762" indent="-62751" algn="l" defTabSz="251003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1pPr>
      <a:lvl2pPr marL="125501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2pPr>
      <a:lvl3pPr marL="251003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3pPr>
      <a:lvl4pPr marL="376504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4pPr>
      <a:lvl5pPr marL="502006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5pPr>
      <a:lvl6pPr marL="627507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6pPr>
      <a:lvl7pPr marL="753008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7pPr>
      <a:lvl8pPr marL="878510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8pPr>
      <a:lvl9pPr marL="1004011" algn="l" defTabSz="251003" rtl="0" eaLnBrk="1" latinLnBrk="0" hangingPunct="1">
        <a:defRPr sz="4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9226" y="155158"/>
            <a:ext cx="3085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Thinking about Data?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610" y="710426"/>
            <a:ext cx="3179231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https://</a:t>
            </a:r>
            <a:r>
              <a:rPr lang="en-US" sz="3200" b="1" dirty="0"/>
              <a:t>think</a:t>
            </a:r>
            <a:r>
              <a:rPr lang="en-US" sz="1200" dirty="0"/>
              <a:t>.cs.vt.edu/</a:t>
            </a:r>
            <a:r>
              <a:rPr lang="en-US" sz="32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corgis</a:t>
            </a:r>
            <a:endParaRPr lang="en-US" sz="2800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56608" y="1427441"/>
            <a:ext cx="2071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ollection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f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eally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reat,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I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nteresting, </a:t>
            </a:r>
            <a:r>
              <a:rPr lang="en-US" sz="1200" dirty="0">
                <a:ln w="635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en-US" sz="1000" dirty="0">
                <a:ea typeface="Verdana" panose="020B0604030504040204" pitchFamily="34" charset="0"/>
                <a:cs typeface="Verdana" panose="020B0604030504040204" pitchFamily="34" charset="0"/>
              </a:rPr>
              <a:t>ituated Datasets</a:t>
            </a:r>
          </a:p>
        </p:txBody>
      </p:sp>
    </p:spTree>
    <p:extLst>
      <p:ext uri="{BB962C8B-B14F-4D97-AF65-F5344CB8AC3E}">
        <p14:creationId xmlns:p14="http://schemas.microsoft.com/office/powerpoint/2010/main" val="880225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385490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Artwork</a:t>
            </a:r>
          </a:p>
          <a:p>
            <a:pPr algn="ctr"/>
            <a:r>
              <a:rPr lang="en-US" sz="1100" dirty="0"/>
              <a:t>Metadata about paintings, drawings, sculptures and more at the Tate art gallery.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2" y="449367"/>
            <a:ext cx="838454" cy="9825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#43</a:t>
            </a:r>
          </a:p>
        </p:txBody>
      </p:sp>
    </p:spTree>
    <p:extLst>
      <p:ext uri="{BB962C8B-B14F-4D97-AF65-F5344CB8AC3E}">
        <p14:creationId xmlns:p14="http://schemas.microsoft.com/office/powerpoint/2010/main" val="407782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09859" y="354230"/>
            <a:ext cx="1587366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Weather</a:t>
            </a:r>
          </a:p>
          <a:p>
            <a:pPr algn="ctr"/>
            <a:r>
              <a:rPr lang="en-US" sz="1100" dirty="0"/>
              <a:t>Local United States weather reports, including temperature, precipitation, and wind.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34" y="361358"/>
            <a:ext cx="925829" cy="10321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#44</a:t>
            </a:r>
          </a:p>
        </p:txBody>
      </p:sp>
    </p:spTree>
    <p:extLst>
      <p:ext uri="{BB962C8B-B14F-4D97-AF65-F5344CB8AC3E}">
        <p14:creationId xmlns:p14="http://schemas.microsoft.com/office/powerpoint/2010/main" val="2633025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36879" y="402662"/>
            <a:ext cx="1651761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Demographics</a:t>
            </a:r>
          </a:p>
          <a:p>
            <a:pPr algn="ctr"/>
            <a:r>
              <a:rPr lang="en-US" sz="1100" dirty="0"/>
              <a:t>Census data for the United States, including population, employment, and education.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13" y="610616"/>
            <a:ext cx="1328272" cy="7440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#39</a:t>
            </a:r>
          </a:p>
        </p:txBody>
      </p:sp>
    </p:spTree>
    <p:extLst>
      <p:ext uri="{BB962C8B-B14F-4D97-AF65-F5344CB8AC3E}">
        <p14:creationId xmlns:p14="http://schemas.microsoft.com/office/powerpoint/2010/main" val="1553944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488059"/>
            <a:ext cx="1513577" cy="877163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Education</a:t>
            </a:r>
          </a:p>
          <a:p>
            <a:pPr algn="ctr"/>
            <a:r>
              <a:rPr lang="en-US" sz="1100" dirty="0"/>
              <a:t>Yearly SAT Scores for students across the United States.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95" y="453522"/>
            <a:ext cx="1321307" cy="9462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#35</a:t>
            </a:r>
          </a:p>
        </p:txBody>
      </p:sp>
    </p:spTree>
    <p:extLst>
      <p:ext uri="{BB962C8B-B14F-4D97-AF65-F5344CB8AC3E}">
        <p14:creationId xmlns:p14="http://schemas.microsoft.com/office/powerpoint/2010/main" val="3805949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55751" y="410906"/>
            <a:ext cx="1941474" cy="1015663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Global Development</a:t>
            </a:r>
          </a:p>
          <a:p>
            <a:pPr algn="ctr"/>
            <a:r>
              <a:rPr lang="en-US" sz="1100" dirty="0"/>
              <a:t>Annual reports on urban/rural development, health, and infrastructure around the world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83" y="410906"/>
            <a:ext cx="905244" cy="10431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#22</a:t>
            </a:r>
          </a:p>
        </p:txBody>
      </p:sp>
    </p:spTree>
    <p:extLst>
      <p:ext uri="{BB962C8B-B14F-4D97-AF65-F5344CB8AC3E}">
        <p14:creationId xmlns:p14="http://schemas.microsoft.com/office/powerpoint/2010/main" val="3526551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526360"/>
            <a:ext cx="1513577" cy="877163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Earthquakes</a:t>
            </a:r>
          </a:p>
          <a:p>
            <a:pPr algn="ctr"/>
            <a:r>
              <a:rPr lang="en-US" sz="1100" dirty="0"/>
              <a:t>Daily records of earthquake incidents  around the world.</a:t>
            </a:r>
            <a:endParaRPr lang="en-US" sz="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4" y="363243"/>
            <a:ext cx="1621419" cy="12033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#15</a:t>
            </a:r>
          </a:p>
        </p:txBody>
      </p:sp>
    </p:spTree>
    <p:extLst>
      <p:ext uri="{BB962C8B-B14F-4D97-AF65-F5344CB8AC3E}">
        <p14:creationId xmlns:p14="http://schemas.microsoft.com/office/powerpoint/2010/main" val="1310950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436207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Theater</a:t>
            </a:r>
          </a:p>
          <a:p>
            <a:pPr algn="ctr"/>
            <a:r>
              <a:rPr lang="en-US" sz="1100" dirty="0"/>
              <a:t>Weekly records of major Broadway theater sales and attendance.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72" y="465270"/>
            <a:ext cx="1535989" cy="9599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#5</a:t>
            </a:r>
          </a:p>
        </p:txBody>
      </p:sp>
    </p:spTree>
    <p:extLst>
      <p:ext uri="{BB962C8B-B14F-4D97-AF65-F5344CB8AC3E}">
        <p14:creationId xmlns:p14="http://schemas.microsoft.com/office/powerpoint/2010/main" val="2412738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440500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Immigration</a:t>
            </a:r>
          </a:p>
          <a:p>
            <a:pPr algn="ctr"/>
            <a:r>
              <a:rPr lang="en-US" sz="1100" dirty="0"/>
              <a:t>Yearly records about the immigration of foreign nations to the United States.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92" y="440500"/>
            <a:ext cx="1331845" cy="10434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#27</a:t>
            </a:r>
          </a:p>
        </p:txBody>
      </p:sp>
    </p:spTree>
    <p:extLst>
      <p:ext uri="{BB962C8B-B14F-4D97-AF65-F5344CB8AC3E}">
        <p14:creationId xmlns:p14="http://schemas.microsoft.com/office/powerpoint/2010/main" val="1659322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445592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Airports</a:t>
            </a:r>
          </a:p>
          <a:p>
            <a:pPr algn="ctr"/>
            <a:r>
              <a:rPr lang="en-US" sz="1100" dirty="0"/>
              <a:t>Information about flights and delays in major United States airports.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4" y="445592"/>
            <a:ext cx="1359378" cy="1062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#3</a:t>
            </a:r>
          </a:p>
        </p:txBody>
      </p:sp>
    </p:spTree>
    <p:extLst>
      <p:ext uri="{BB962C8B-B14F-4D97-AF65-F5344CB8AC3E}">
        <p14:creationId xmlns:p14="http://schemas.microsoft.com/office/powerpoint/2010/main" val="93133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385490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Books</a:t>
            </a:r>
          </a:p>
          <a:p>
            <a:pPr algn="ctr"/>
            <a:r>
              <a:rPr lang="en-US" sz="1100" dirty="0"/>
              <a:t>Records and computed statistics about the top 1000 books on Project Gutenberg.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56" y="381670"/>
            <a:ext cx="1196186" cy="11961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#8</a:t>
            </a:r>
          </a:p>
        </p:txBody>
      </p:sp>
    </p:spTree>
    <p:extLst>
      <p:ext uri="{BB962C8B-B14F-4D97-AF65-F5344CB8AC3E}">
        <p14:creationId xmlns:p14="http://schemas.microsoft.com/office/powerpoint/2010/main" val="2344990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415541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Construction</a:t>
            </a:r>
          </a:p>
          <a:p>
            <a:pPr algn="ctr"/>
            <a:r>
              <a:rPr lang="en-US" sz="1100" dirty="0"/>
              <a:t>Monthly estimates of construction work costs done in the United States.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46" y="415541"/>
            <a:ext cx="1476406" cy="11534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#10</a:t>
            </a:r>
          </a:p>
        </p:txBody>
      </p:sp>
    </p:spTree>
    <p:extLst>
      <p:ext uri="{BB962C8B-B14F-4D97-AF65-F5344CB8AC3E}">
        <p14:creationId xmlns:p14="http://schemas.microsoft.com/office/powerpoint/2010/main" val="7453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5062" y="398369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Crime</a:t>
            </a:r>
          </a:p>
          <a:p>
            <a:pPr algn="ctr"/>
            <a:r>
              <a:rPr lang="en-US" sz="1100" dirty="0"/>
              <a:t>Yearly violent and property crime reports for the United States over many decades.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63" y="398369"/>
            <a:ext cx="1408899" cy="12036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#38</a:t>
            </a:r>
          </a:p>
        </p:txBody>
      </p:sp>
    </p:spTree>
    <p:extLst>
      <p:ext uri="{BB962C8B-B14F-4D97-AF65-F5344CB8AC3E}">
        <p14:creationId xmlns:p14="http://schemas.microsoft.com/office/powerpoint/2010/main" val="577938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94734" y="416776"/>
            <a:ext cx="1513577" cy="104644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Publishers</a:t>
            </a:r>
          </a:p>
          <a:p>
            <a:pPr algn="ctr"/>
            <a:r>
              <a:rPr lang="en-US" sz="1100" dirty="0"/>
              <a:t>E-book sales on Amazon, including daily and total earnings for 54,000 titles. </a:t>
            </a:r>
            <a:endParaRPr lang="en-US" sz="400" dirty="0"/>
          </a:p>
        </p:txBody>
      </p:sp>
      <p:sp>
        <p:nvSpPr>
          <p:cNvPr id="7" name="TextBox 6"/>
          <p:cNvSpPr txBox="1"/>
          <p:nvPr/>
        </p:nvSpPr>
        <p:spPr>
          <a:xfrm>
            <a:off x="915949" y="1491996"/>
            <a:ext cx="1535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Find this dataset and more at</a:t>
            </a:r>
            <a:br>
              <a:rPr lang="en-US" sz="800" i="1" dirty="0"/>
            </a:br>
            <a:r>
              <a:rPr lang="en-US" sz="800" i="1" dirty="0"/>
              <a:t>https://think.cs.vt.edu/corgis</a:t>
            </a:r>
            <a:endParaRPr lang="en-US" sz="1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07" y="364520"/>
            <a:ext cx="818454" cy="11509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5949" y="155166"/>
            <a:ext cx="1513577" cy="261610"/>
          </a:xfrm>
          <a:prstGeom prst="rect">
            <a:avLst/>
          </a:prstGeom>
          <a:noFill/>
          <a:ln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CORGIS Dataset #32</a:t>
            </a:r>
          </a:p>
        </p:txBody>
      </p:sp>
    </p:spTree>
    <p:extLst>
      <p:ext uri="{BB962C8B-B14F-4D97-AF65-F5344CB8AC3E}">
        <p14:creationId xmlns:p14="http://schemas.microsoft.com/office/powerpoint/2010/main" val="426269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559</TotalTime>
  <Words>334</Words>
  <Application>Microsoft Office PowerPoint</Application>
  <PresentationFormat>Custom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acbart</dc:creator>
  <cp:lastModifiedBy>acbart</cp:lastModifiedBy>
  <cp:revision>80</cp:revision>
  <cp:lastPrinted>2017-02-16T13:21:55Z</cp:lastPrinted>
  <dcterms:created xsi:type="dcterms:W3CDTF">2017-02-16T03:39:36Z</dcterms:created>
  <dcterms:modified xsi:type="dcterms:W3CDTF">2017-02-16T13:25:52Z</dcterms:modified>
</cp:coreProperties>
</file>

<file path=docProps/thumbnail.jpeg>
</file>